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23"/>
  </p:notesMasterIdLst>
  <p:handoutMasterIdLst>
    <p:handoutMasterId r:id="rId24"/>
  </p:handoutMasterIdLst>
  <p:sldIdLst>
    <p:sldId id="4191" r:id="rId2"/>
    <p:sldId id="7423" r:id="rId3"/>
    <p:sldId id="7437" r:id="rId4"/>
    <p:sldId id="7426" r:id="rId5"/>
    <p:sldId id="7422" r:id="rId6"/>
    <p:sldId id="7451" r:id="rId7"/>
    <p:sldId id="7452" r:id="rId8"/>
    <p:sldId id="7433" r:id="rId9"/>
    <p:sldId id="7434" r:id="rId10"/>
    <p:sldId id="7435" r:id="rId11"/>
    <p:sldId id="7450" r:id="rId12"/>
    <p:sldId id="7439" r:id="rId13"/>
    <p:sldId id="7453" r:id="rId14"/>
    <p:sldId id="7440" r:id="rId15"/>
    <p:sldId id="7441" r:id="rId16"/>
    <p:sldId id="7442" r:id="rId17"/>
    <p:sldId id="7443" r:id="rId18"/>
    <p:sldId id="7444" r:id="rId19"/>
    <p:sldId id="7445" r:id="rId20"/>
    <p:sldId id="7446" r:id="rId21"/>
    <p:sldId id="7447" r:id="rId22"/>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3300"/>
    </p:penClr>
  </p:showPr>
  <p:clrMru>
    <a:srgbClr val="0000CC"/>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395" autoAdjust="0"/>
    <p:restoredTop sz="99469" autoAdjust="0"/>
  </p:normalViewPr>
  <p:slideViewPr>
    <p:cSldViewPr>
      <p:cViewPr>
        <p:scale>
          <a:sx n="75" d="100"/>
          <a:sy n="75" d="100"/>
        </p:scale>
        <p:origin x="-1164"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28"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76930"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4595" tIns="47297" rIns="94595" bIns="47297" numCol="1" anchor="t" anchorCtr="0" compatLnSpc="1">
            <a:prstTxWarp prst="textNoShape">
              <a:avLst/>
            </a:prstTxWarp>
          </a:bodyPr>
          <a:lstStyle>
            <a:lvl1pPr defTabSz="946150">
              <a:defRPr sz="1200">
                <a:latin typeface="Arial" pitchFamily="34" charset="0"/>
              </a:defRPr>
            </a:lvl1pPr>
          </a:lstStyle>
          <a:p>
            <a:pPr>
              <a:defRPr/>
            </a:pPr>
            <a:endParaRPr lang="en-US" altLang="ja-JP"/>
          </a:p>
        </p:txBody>
      </p:sp>
      <p:sp>
        <p:nvSpPr>
          <p:cNvPr id="1276931"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4595" tIns="47297" rIns="94595" bIns="47297" numCol="1" anchor="t" anchorCtr="0" compatLnSpc="1">
            <a:prstTxWarp prst="textNoShape">
              <a:avLst/>
            </a:prstTxWarp>
          </a:bodyPr>
          <a:lstStyle>
            <a:lvl1pPr algn="r" defTabSz="946150">
              <a:defRPr sz="1200">
                <a:latin typeface="Arial" pitchFamily="34" charset="0"/>
              </a:defRPr>
            </a:lvl1pPr>
          </a:lstStyle>
          <a:p>
            <a:pPr>
              <a:defRPr/>
            </a:pPr>
            <a:endParaRPr lang="en-US" altLang="ja-JP"/>
          </a:p>
        </p:txBody>
      </p:sp>
      <p:sp>
        <p:nvSpPr>
          <p:cNvPr id="1276932"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4595" tIns="47297" rIns="94595" bIns="47297" numCol="1" anchor="b" anchorCtr="0" compatLnSpc="1">
            <a:prstTxWarp prst="textNoShape">
              <a:avLst/>
            </a:prstTxWarp>
          </a:bodyPr>
          <a:lstStyle>
            <a:lvl1pPr defTabSz="946150">
              <a:defRPr sz="1200">
                <a:latin typeface="Arial" pitchFamily="34" charset="0"/>
              </a:defRPr>
            </a:lvl1pPr>
          </a:lstStyle>
          <a:p>
            <a:pPr>
              <a:defRPr/>
            </a:pPr>
            <a:endParaRPr lang="en-US" altLang="ja-JP"/>
          </a:p>
        </p:txBody>
      </p:sp>
      <p:sp>
        <p:nvSpPr>
          <p:cNvPr id="1276933"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4595" tIns="47297" rIns="94595" bIns="47297" numCol="1" anchor="b" anchorCtr="0" compatLnSpc="1">
            <a:prstTxWarp prst="textNoShape">
              <a:avLst/>
            </a:prstTxWarp>
          </a:bodyPr>
          <a:lstStyle>
            <a:lvl1pPr algn="r" defTabSz="946150">
              <a:defRPr sz="1200">
                <a:latin typeface="Arial" pitchFamily="34" charset="0"/>
              </a:defRPr>
            </a:lvl1pPr>
          </a:lstStyle>
          <a:p>
            <a:pPr>
              <a:defRPr/>
            </a:pPr>
            <a:fld id="{0904C801-DE3F-4597-BBA9-743CD754C40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4595" tIns="47297" rIns="94595" bIns="47297" numCol="1" anchor="t" anchorCtr="0" compatLnSpc="1">
            <a:prstTxWarp prst="textNoShape">
              <a:avLst/>
            </a:prstTxWarp>
          </a:bodyPr>
          <a:lstStyle>
            <a:lvl1pPr defTabSz="946150">
              <a:defRPr sz="1200">
                <a:latin typeface="Arial" pitchFamily="34" charset="0"/>
              </a:defRPr>
            </a:lvl1pPr>
          </a:lstStyle>
          <a:p>
            <a:pPr>
              <a:defRPr/>
            </a:pPr>
            <a:endParaRPr lang="en-US" altLang="ja-JP"/>
          </a:p>
        </p:txBody>
      </p:sp>
      <p:sp>
        <p:nvSpPr>
          <p:cNvPr id="46083" name="Rectangle 3"/>
          <p:cNvSpPr>
            <a:spLocks noGrp="1" noChangeArrowheads="1"/>
          </p:cNvSpPr>
          <p:nvPr>
            <p:ph type="dt" idx="1"/>
          </p:nvPr>
        </p:nvSpPr>
        <p:spPr bwMode="auto">
          <a:xfrm>
            <a:off x="4022725" y="0"/>
            <a:ext cx="3074988" cy="511175"/>
          </a:xfrm>
          <a:prstGeom prst="rect">
            <a:avLst/>
          </a:prstGeom>
          <a:noFill/>
          <a:ln w="9525">
            <a:noFill/>
            <a:miter lim="800000"/>
            <a:headEnd/>
            <a:tailEnd/>
          </a:ln>
          <a:effectLst/>
        </p:spPr>
        <p:txBody>
          <a:bodyPr vert="horz" wrap="square" lIns="94595" tIns="47297" rIns="94595" bIns="47297" numCol="1" anchor="t" anchorCtr="0" compatLnSpc="1">
            <a:prstTxWarp prst="textNoShape">
              <a:avLst/>
            </a:prstTxWarp>
          </a:bodyPr>
          <a:lstStyle>
            <a:lvl1pPr algn="r" defTabSz="946150">
              <a:defRPr sz="1200">
                <a:latin typeface="Arial" pitchFamily="34" charset="0"/>
              </a:defRPr>
            </a:lvl1pPr>
          </a:lstStyle>
          <a:p>
            <a:pPr>
              <a:defRPr/>
            </a:pPr>
            <a:endParaRPr lang="en-US" altLang="ja-JP"/>
          </a:p>
        </p:txBody>
      </p:sp>
      <p:sp>
        <p:nvSpPr>
          <p:cNvPr id="142950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4595" tIns="47297" rIns="94595" bIns="4729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6086"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4595" tIns="47297" rIns="94595" bIns="47297" numCol="1" anchor="b" anchorCtr="0" compatLnSpc="1">
            <a:prstTxWarp prst="textNoShape">
              <a:avLst/>
            </a:prstTxWarp>
          </a:bodyPr>
          <a:lstStyle>
            <a:lvl1pPr defTabSz="946150">
              <a:defRPr sz="1200">
                <a:latin typeface="Arial" pitchFamily="34" charset="0"/>
              </a:defRPr>
            </a:lvl1pPr>
          </a:lstStyle>
          <a:p>
            <a:pPr>
              <a:defRPr/>
            </a:pPr>
            <a:endParaRPr lang="en-US" altLang="ja-JP"/>
          </a:p>
        </p:txBody>
      </p:sp>
      <p:sp>
        <p:nvSpPr>
          <p:cNvPr id="46087"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4595" tIns="47297" rIns="94595" bIns="47297" numCol="1" anchor="b" anchorCtr="0" compatLnSpc="1">
            <a:prstTxWarp prst="textNoShape">
              <a:avLst/>
            </a:prstTxWarp>
          </a:bodyPr>
          <a:lstStyle>
            <a:lvl1pPr algn="r" defTabSz="946150">
              <a:defRPr sz="1200">
                <a:latin typeface="Arial" pitchFamily="34" charset="0"/>
              </a:defRPr>
            </a:lvl1pPr>
          </a:lstStyle>
          <a:p>
            <a:pPr>
              <a:defRPr/>
            </a:pPr>
            <a:fld id="{020637DD-1075-4EFC-A930-595DC5B5CA2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92188" y="768350"/>
            <a:ext cx="5114925" cy="3836988"/>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020637DD-1075-4EFC-A930-595DC5B5CA21}" type="slidenum">
              <a:rPr lang="en-US" altLang="ja-JP" smtClean="0"/>
              <a:pPr>
                <a:defRPr/>
              </a:pPr>
              <a:t>1</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pPr>
              <a:defRPr/>
            </a:pPr>
            <a:endParaRPr lang="en-US" altLang="ja-JP"/>
          </a:p>
        </p:txBody>
      </p:sp>
      <p:sp>
        <p:nvSpPr>
          <p:cNvPr id="17" name="フッター プレースホルダ 16"/>
          <p:cNvSpPr>
            <a:spLocks noGrp="1"/>
          </p:cNvSpPr>
          <p:nvPr>
            <p:ph type="ftr" sz="quarter" idx="11"/>
          </p:nvPr>
        </p:nvSpPr>
        <p:spPr>
          <a:xfrm>
            <a:off x="2898648" y="6355080"/>
            <a:ext cx="3474720" cy="365760"/>
          </a:xfrm>
        </p:spPr>
        <p:txBody>
          <a:bodyPr/>
          <a:lstStyle/>
          <a:p>
            <a:pPr>
              <a:defRPr/>
            </a:pPr>
            <a:endParaRPr lang="en-US" altLang="ja-JP"/>
          </a:p>
        </p:txBody>
      </p:sp>
      <p:sp>
        <p:nvSpPr>
          <p:cNvPr id="29" name="スライド番号プレースホルダ 28"/>
          <p:cNvSpPr>
            <a:spLocks noGrp="1"/>
          </p:cNvSpPr>
          <p:nvPr>
            <p:ph type="sldNum" sz="quarter" idx="12"/>
          </p:nvPr>
        </p:nvSpPr>
        <p:spPr>
          <a:xfrm>
            <a:off x="1216152" y="6355080"/>
            <a:ext cx="1219200" cy="365760"/>
          </a:xfrm>
        </p:spPr>
        <p:txBody>
          <a:bodyPr/>
          <a:lstStyle/>
          <a:p>
            <a:pPr>
              <a:defRPr/>
            </a:pPr>
            <a:fld id="{35022E49-F8A8-435E-84E5-91950C944692}" type="slidenum">
              <a:rPr lang="en-US" altLang="ja-JP" smtClean="0"/>
              <a:pPr>
                <a:defRPr/>
              </a:pPr>
              <a:t>&lt;#&gt;</a:t>
            </a:fld>
            <a:endParaRPr lang="en-US" altLang="ja-JP"/>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D0C6E8A5-F5F7-46CE-B578-812050A484DE}" type="slidenum">
              <a:rPr lang="en-US" altLang="ja-JP" smtClean="0"/>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F2A0F9A5-CCD4-46B0-96AE-07E9A1A963C7}" type="slidenum">
              <a:rPr lang="en-US" altLang="ja-JP" smtClean="0"/>
              <a:pPr>
                <a:defRPr/>
              </a:pPr>
              <a:t>&lt;#&gt;</a:t>
            </a:fld>
            <a:endParaRPr lang="en-US" altLang="ja-JP"/>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1E85EDFE-398F-4B50-AA2F-C3BC836FC758}" type="slidenum">
              <a:rPr lang="en-US" altLang="ja-JP" smtClean="0"/>
              <a:pPr>
                <a:defRPr/>
              </a:pPr>
              <a:t>&lt;#&gt;</a:t>
            </a:fld>
            <a:endParaRPr lang="en-US" altLang="ja-JP"/>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pPr>
              <a:defRPr/>
            </a:pPr>
            <a:endParaRPr lang="en-US" altLang="ja-JP"/>
          </a:p>
        </p:txBody>
      </p:sp>
      <p:sp>
        <p:nvSpPr>
          <p:cNvPr id="5" name="フッター プレースホルダ 4"/>
          <p:cNvSpPr>
            <a:spLocks noGrp="1"/>
          </p:cNvSpPr>
          <p:nvPr>
            <p:ph type="ftr" sz="quarter" idx="11"/>
          </p:nvPr>
        </p:nvSpPr>
        <p:spPr>
          <a:xfrm>
            <a:off x="2898648" y="6355080"/>
            <a:ext cx="3474720" cy="365760"/>
          </a:xfrm>
        </p:spPr>
        <p:txBody>
          <a:bodyPr/>
          <a:lstStyle/>
          <a:p>
            <a:pPr>
              <a:defRPr/>
            </a:pPr>
            <a:endParaRPr lang="en-US" altLang="ja-JP"/>
          </a:p>
        </p:txBody>
      </p:sp>
      <p:sp>
        <p:nvSpPr>
          <p:cNvPr id="6" name="スライド番号プレースホルダ 5"/>
          <p:cNvSpPr>
            <a:spLocks noGrp="1"/>
          </p:cNvSpPr>
          <p:nvPr>
            <p:ph type="sldNum" sz="quarter" idx="12"/>
          </p:nvPr>
        </p:nvSpPr>
        <p:spPr>
          <a:xfrm>
            <a:off x="1069848" y="6355080"/>
            <a:ext cx="1520952" cy="365760"/>
          </a:xfrm>
        </p:spPr>
        <p:txBody>
          <a:bodyPr/>
          <a:lstStyle/>
          <a:p>
            <a:pPr>
              <a:defRPr/>
            </a:pPr>
            <a:fld id="{405710AA-AD23-4F31-8486-E1998BB379E3}" type="slidenum">
              <a:rPr lang="en-US" altLang="ja-JP" smtClean="0"/>
              <a:pPr>
                <a:defRPr/>
              </a:pPr>
              <a:t>&lt;#&gt;</a:t>
            </a:fld>
            <a:endParaRPr lang="en-US" altLang="ja-JP"/>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7FBAF2A2-736C-489F-A269-F18075785A4F}" type="slidenum">
              <a:rPr lang="en-US" altLang="ja-JP" smtClean="0"/>
              <a:pPr>
                <a:defRPr/>
              </a:pPr>
              <a:t>&lt;#&gt;</a:t>
            </a:fld>
            <a:endParaRPr lang="en-US" altLang="ja-JP"/>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02ADA213-7619-4730-BB7D-072CEE463DEE}" type="slidenum">
              <a:rPr lang="en-US" altLang="ja-JP" smtClean="0"/>
              <a:pPr>
                <a:defRPr/>
              </a:pPr>
              <a:t>&lt;#&gt;</a:t>
            </a:fld>
            <a:endParaRPr lang="en-US" altLang="ja-JP"/>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1C904F00-4C3F-4453-A827-B67932A27DCC}" type="slidenum">
              <a:rPr lang="en-US" altLang="ja-JP" smtClean="0"/>
              <a:pPr>
                <a:defRPr/>
              </a:pPr>
              <a:t>&lt;#&gt;</a:t>
            </a:fld>
            <a:endParaRPr lang="en-US" altLang="ja-JP"/>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2610E2F5-6FB7-4F6D-B19F-BB582C215410}" type="slidenum">
              <a:rPr lang="en-US" altLang="ja-JP" smtClean="0"/>
              <a:pPr>
                <a:defRPr/>
              </a:pPr>
              <a:t>&lt;#&gt;</a:t>
            </a:fld>
            <a:endParaRPr lang="en-US" altLang="ja-JP"/>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5B35067C-B982-447C-8D99-2899972B8906}" type="slidenum">
              <a:rPr lang="en-US" altLang="ja-JP" smtClean="0"/>
              <a:pPr>
                <a:defRPr/>
              </a:pPr>
              <a:t>&lt;#&gt;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C927E939-91B1-4EB0-8CF2-6E9479CD3FCA}" type="slidenum">
              <a:rPr lang="en-US" altLang="ja-JP" smtClean="0"/>
              <a:pPr>
                <a:defRPr/>
              </a:pPr>
              <a:t>&lt;#&gt;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US" altLang="ja-JP"/>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altLang="ja-JP"/>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D5CDFC14-1F4A-4F13-A3AE-EB5F0C4022E4}" type="slidenum">
              <a:rPr lang="en-US" altLang="ja-JP" smtClean="0"/>
              <a:pPr>
                <a:defRPr/>
              </a:pPr>
              <a:t>&lt;#&gt;</a:t>
            </a:fld>
            <a:endParaRPr lang="en-US" altLang="ja-JP"/>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219200" y="3714752"/>
            <a:ext cx="6858000" cy="1162048"/>
          </a:xfrm>
        </p:spPr>
        <p:txBody>
          <a:bodyPr>
            <a:normAutofit fontScale="90000"/>
          </a:bodyPr>
          <a:lstStyle/>
          <a:p>
            <a:r>
              <a:rPr lang="ja-JP" altLang="en-US" sz="4400" dirty="0" smtClean="0"/>
              <a:t>工務店のための</a:t>
            </a:r>
            <a:r>
              <a:rPr lang="en-US" altLang="ja-JP" sz="4400" dirty="0" smtClean="0"/>
              <a:t/>
            </a:r>
            <a:br>
              <a:rPr lang="en-US" altLang="ja-JP" sz="4400" dirty="0" smtClean="0"/>
            </a:br>
            <a:r>
              <a:rPr lang="ja-JP" altLang="en-US" sz="4400" dirty="0" smtClean="0"/>
              <a:t>プロモーション講座Ｕｓｔ２</a:t>
            </a:r>
            <a:endParaRPr lang="ja-JP" altLang="en-US" sz="4400" dirty="0" smtClean="0"/>
          </a:p>
        </p:txBody>
      </p:sp>
      <p:sp>
        <p:nvSpPr>
          <p:cNvPr id="4" name="サブタイトル 3"/>
          <p:cNvSpPr>
            <a:spLocks noGrp="1"/>
          </p:cNvSpPr>
          <p:nvPr>
            <p:ph type="subTitle" idx="1"/>
          </p:nvPr>
        </p:nvSpPr>
        <p:spPr/>
        <p:txBody>
          <a:bodyPr/>
          <a:lstStyle/>
          <a:p>
            <a:r>
              <a:rPr kumimoji="1" lang="ja-JP" altLang="en-US" dirty="0" smtClean="0"/>
              <a:t>新建ハウジング編集部　三浦祐成</a:t>
            </a:r>
            <a:endParaRPr kumimoji="1" lang="ja-JP" alt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ja-JP" altLang="en-US" smtClean="0"/>
              <a:t>顧客とは（ドラッカーの言葉）</a:t>
            </a:r>
          </a:p>
        </p:txBody>
      </p:sp>
      <p:sp>
        <p:nvSpPr>
          <p:cNvPr id="55299" name="Rectangle 3"/>
          <p:cNvSpPr>
            <a:spLocks noGrp="1" noChangeArrowheads="1"/>
          </p:cNvSpPr>
          <p:nvPr>
            <p:ph sz="quarter" idx="1"/>
          </p:nvPr>
        </p:nvSpPr>
        <p:spPr>
          <a:xfrm>
            <a:off x="457200" y="1214422"/>
            <a:ext cx="8229600" cy="5072098"/>
          </a:xfrm>
        </p:spPr>
        <p:txBody>
          <a:bodyPr/>
          <a:lstStyle/>
          <a:p>
            <a:pPr eaLnBrk="1" hangingPunct="1">
              <a:buFont typeface="Wingdings" pitchFamily="2" charset="2"/>
              <a:buNone/>
            </a:pPr>
            <a:r>
              <a:rPr lang="en-US" altLang="ja-JP" dirty="0" smtClean="0"/>
              <a:t>●</a:t>
            </a:r>
            <a:r>
              <a:rPr lang="ja-JP" altLang="en-US" dirty="0" smtClean="0"/>
              <a:t>顧客リストを作成したか？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●われわれ（自社）の強みと資源はそれらの顧客のニーズにマッチしているか？それはなぜか？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●現在の顧客以外にどのような顧客がありうるか？それはなぜか？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●もはや相手にしないでよい顧客は誰か？それはなぜか？</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ja-JP" altLang="en-US" dirty="0" smtClean="0"/>
              <a:t>「マーケティング」とはなに</a:t>
            </a:r>
            <a:r>
              <a:rPr lang="ja-JP" altLang="en-US" dirty="0" smtClean="0"/>
              <a:t>か（三浦まとめ）</a:t>
            </a:r>
            <a:endParaRPr lang="ja-JP" altLang="en-US" dirty="0" smtClean="0"/>
          </a:p>
        </p:txBody>
      </p:sp>
      <p:sp>
        <p:nvSpPr>
          <p:cNvPr id="52227" name="Rectangle 3"/>
          <p:cNvSpPr>
            <a:spLocks noGrp="1" noChangeArrowheads="1"/>
          </p:cNvSpPr>
          <p:nvPr>
            <p:ph sz="quarter" idx="1"/>
          </p:nvPr>
        </p:nvSpPr>
        <p:spPr>
          <a:xfrm>
            <a:off x="457200" y="1214422"/>
            <a:ext cx="8229600" cy="5643578"/>
          </a:xfrm>
        </p:spPr>
        <p:txBody>
          <a:bodyPr>
            <a:normAutofit lnSpcReduction="10000"/>
          </a:bodyPr>
          <a:lstStyle/>
          <a:p>
            <a:pPr eaLnBrk="1" hangingPunct="1">
              <a:buFont typeface="Wingdings" pitchFamily="2" charset="2"/>
              <a:buNone/>
            </a:pPr>
            <a:r>
              <a:rPr lang="en-US" altLang="ja-JP" sz="2400" dirty="0" smtClean="0"/>
              <a:t>●</a:t>
            </a:r>
            <a:r>
              <a:rPr lang="ja-JP" altLang="en-US" sz="2400" dirty="0" smtClean="0"/>
              <a:t>「誰に」（＝「理想の顧客」）</a:t>
            </a:r>
          </a:p>
          <a:p>
            <a:pPr eaLnBrk="1" hangingPunct="1">
              <a:buFont typeface="Wingdings" pitchFamily="2" charset="2"/>
              <a:buNone/>
            </a:pPr>
            <a:r>
              <a:rPr lang="ja-JP" altLang="en-US" sz="2400" dirty="0" smtClean="0"/>
              <a:t>　「何を」（＝「理想の家」）</a:t>
            </a:r>
          </a:p>
          <a:p>
            <a:pPr eaLnBrk="1" hangingPunct="1">
              <a:buFont typeface="Wingdings" pitchFamily="2" charset="2"/>
              <a:buNone/>
            </a:pPr>
            <a:r>
              <a:rPr lang="ja-JP" altLang="en-US" sz="2400" dirty="0" smtClean="0"/>
              <a:t>　「どうやって提供するか」（＝理想の手法）　　</a:t>
            </a:r>
          </a:p>
          <a:p>
            <a:pPr eaLnBrk="1" hangingPunct="1">
              <a:buFont typeface="Wingdings" pitchFamily="2" charset="2"/>
              <a:buNone/>
            </a:pPr>
            <a:r>
              <a:rPr lang="ja-JP" altLang="en-US" sz="2400" dirty="0" smtClean="0"/>
              <a:t>　を考えること</a:t>
            </a:r>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●「理想の顧客」「理想の家」「理想の手法」</a:t>
            </a:r>
            <a:r>
              <a:rPr lang="ja-JP" altLang="en-US" sz="2400" dirty="0" smtClean="0"/>
              <a:t>に、「理念」や「ビジョン」「ポリシー」をベースに「</a:t>
            </a:r>
            <a:r>
              <a:rPr lang="ja-JP" altLang="en-US" sz="2400" dirty="0" smtClean="0"/>
              <a:t>フォーカス</a:t>
            </a:r>
            <a:r>
              <a:rPr lang="ja-JP" altLang="en-US" sz="2400" dirty="0" smtClean="0"/>
              <a:t>」する</a:t>
            </a:r>
            <a:r>
              <a:rPr lang="ja-JP" altLang="en-US" sz="2400" dirty="0" smtClean="0"/>
              <a:t>こと</a:t>
            </a:r>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●「理想の顧客」（見込み客）を会社の前に行列</a:t>
            </a:r>
            <a:r>
              <a:rPr lang="ja-JP" altLang="en-US" sz="2400" dirty="0" smtClean="0"/>
              <a:t>させる</a:t>
            </a:r>
            <a:r>
              <a:rPr lang="ja-JP" altLang="en-US" sz="2400" dirty="0" smtClean="0"/>
              <a:t>こと（マーケティングは営業を不要にするｂｙドラッカー）</a:t>
            </a:r>
            <a:endParaRPr lang="ja-JP" altLang="en-US" sz="2400" dirty="0" smtClean="0"/>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●「家守り</a:t>
            </a:r>
            <a:r>
              <a:rPr lang="ja-JP" altLang="en-US" sz="2400" dirty="0" smtClean="0"/>
              <a:t>」「コミュニティ</a:t>
            </a:r>
            <a:r>
              <a:rPr lang="ja-JP" altLang="en-US" sz="2400" dirty="0" smtClean="0"/>
              <a:t>化」</a:t>
            </a:r>
            <a:r>
              <a:rPr lang="ja-JP" altLang="en-US" sz="2400" dirty="0" smtClean="0"/>
              <a:t>によって接点を維持し</a:t>
            </a:r>
            <a:r>
              <a:rPr lang="ja-JP" altLang="en-US" sz="2400" dirty="0" err="1" smtClean="0"/>
              <a:t>なが</a:t>
            </a:r>
            <a:r>
              <a:rPr lang="ja-JP" altLang="en-US" sz="2400" dirty="0" smtClean="0"/>
              <a:t>満足度を高め、学び、「顧客生涯価値」（一顧客から得られる収益・支援）を</a:t>
            </a:r>
            <a:r>
              <a:rPr lang="ja-JP" altLang="en-US" sz="2400" dirty="0" smtClean="0"/>
              <a:t>高める</a:t>
            </a:r>
            <a:r>
              <a:rPr lang="ja-JP" altLang="en-US" sz="2400" dirty="0" smtClean="0"/>
              <a:t>こと（クチコミ・紹介を最大すること）</a:t>
            </a:r>
            <a:endParaRPr lang="ja-JP" altLang="en-US" sz="24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US" smtClean="0"/>
              <a:t>成果（ドラッカーの言葉）</a:t>
            </a:r>
          </a:p>
        </p:txBody>
      </p:sp>
      <p:sp>
        <p:nvSpPr>
          <p:cNvPr id="49155" name="Rectangle 3"/>
          <p:cNvSpPr>
            <a:spLocks noGrp="1" noChangeArrowheads="1"/>
          </p:cNvSpPr>
          <p:nvPr>
            <p:ph sz="quarter" idx="1"/>
          </p:nvPr>
        </p:nvSpPr>
        <p:spPr>
          <a:xfrm>
            <a:off x="457200" y="1219200"/>
            <a:ext cx="8229600" cy="5378152"/>
          </a:xfrm>
        </p:spPr>
        <p:txBody>
          <a:bodyPr>
            <a:normAutofit lnSpcReduction="10000"/>
          </a:bodyPr>
          <a:lstStyle/>
          <a:p>
            <a:pPr eaLnBrk="1" hangingPunct="1">
              <a:buFont typeface="Wingdings" pitchFamily="2" charset="2"/>
              <a:buNone/>
            </a:pPr>
            <a:r>
              <a:rPr lang="en-US" altLang="ja-JP" dirty="0" smtClean="0"/>
              <a:t>●</a:t>
            </a:r>
            <a:r>
              <a:rPr lang="ja-JP" altLang="en-US" dirty="0" smtClean="0"/>
              <a:t>われわれは成果をどのように定義しているか？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成果をあげることに成功しているか？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何を強化し何を廃棄するか？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成果が何であり、何に力を集中すべきかを明らかにしなければならない。それを規定するのが理念。リーダーは資源の浪費を防ぎ、意味ある成果を確実なものにするために、何を行うかを決定する責任をもつ</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究極の成果は「いかに世の中を変えたか」</a:t>
            </a:r>
          </a:p>
          <a:p>
            <a:pPr eaLnBrk="1" hangingPunct="1">
              <a:buFont typeface="Wingdings" pitchFamily="2" charset="2"/>
              <a:buNone/>
            </a:pPr>
            <a:endParaRPr lang="en-US" altLang="ja-JP"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ja-JP" altLang="en-US" smtClean="0"/>
              <a:t>計画（ドラッカーの言葉）</a:t>
            </a:r>
          </a:p>
        </p:txBody>
      </p:sp>
      <p:sp>
        <p:nvSpPr>
          <p:cNvPr id="48131" name="Rectangle 3"/>
          <p:cNvSpPr>
            <a:spLocks noGrp="1" noChangeArrowheads="1"/>
          </p:cNvSpPr>
          <p:nvPr>
            <p:ph sz="quarter" idx="1"/>
          </p:nvPr>
        </p:nvSpPr>
        <p:spPr>
          <a:xfrm>
            <a:off x="457200" y="1214422"/>
            <a:ext cx="8291513" cy="5454938"/>
          </a:xfrm>
        </p:spPr>
        <p:txBody>
          <a:bodyPr>
            <a:normAutofit/>
          </a:bodyPr>
          <a:lstStyle/>
          <a:p>
            <a:pPr eaLnBrk="1" hangingPunct="1">
              <a:buFont typeface="Wingdings" pitchFamily="2" charset="2"/>
              <a:buNone/>
            </a:pPr>
            <a:r>
              <a:rPr lang="en-US" altLang="ja-JP" dirty="0" smtClean="0"/>
              <a:t>●</a:t>
            </a:r>
            <a:r>
              <a:rPr lang="ja-JP" altLang="en-US" dirty="0" smtClean="0"/>
              <a:t>計画の前提として、理念、ビジョン、ゴール、目標、行動、予算、評価が必要</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ビジョンは理念が実現する理想像。ビジョン</a:t>
            </a:r>
            <a:r>
              <a:rPr lang="ja-JP" altLang="en-US" dirty="0" smtClean="0"/>
              <a:t>はどこに資源</a:t>
            </a:r>
            <a:r>
              <a:rPr lang="ja-JP" altLang="en-US" dirty="0" smtClean="0"/>
              <a:t>を集中するかを示すもの。理念に発し、行くべきところを教える。強みを基盤とし、機会を生かし、望みのものを明らかにする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理念→ゴール→目標→アクションプラン→予算→評価のサイクルを回していくこと</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eaLnBrk="1" hangingPunct="1"/>
            <a:r>
              <a:rPr lang="ja-JP" altLang="en-US" dirty="0" smtClean="0"/>
              <a:t>顧客にとっての価値（ドラッカーの言葉）</a:t>
            </a:r>
          </a:p>
        </p:txBody>
      </p:sp>
      <p:sp>
        <p:nvSpPr>
          <p:cNvPr id="51203" name="Rectangle 3"/>
          <p:cNvSpPr>
            <a:spLocks noGrp="1" noChangeArrowheads="1"/>
          </p:cNvSpPr>
          <p:nvPr>
            <p:ph sz="quarter" idx="1"/>
          </p:nvPr>
        </p:nvSpPr>
        <p:spPr>
          <a:xfrm>
            <a:off x="457200" y="1214422"/>
            <a:ext cx="8291513" cy="5643578"/>
          </a:xfrm>
        </p:spPr>
        <p:txBody>
          <a:bodyPr>
            <a:normAutofit fontScale="92500" lnSpcReduction="10000"/>
          </a:bodyPr>
          <a:lstStyle/>
          <a:p>
            <a:pPr eaLnBrk="1" hangingPunct="1">
              <a:buFont typeface="Wingdings" pitchFamily="2" charset="2"/>
              <a:buNone/>
            </a:pPr>
            <a:r>
              <a:rPr lang="en-US" altLang="ja-JP" dirty="0" smtClean="0"/>
              <a:t>●</a:t>
            </a:r>
            <a:r>
              <a:rPr lang="ja-JP" altLang="en-US" dirty="0" smtClean="0"/>
              <a:t>顧客が価値とみなすもの</a:t>
            </a:r>
            <a:r>
              <a:rPr lang="ja-JP" altLang="en-US" dirty="0" smtClean="0"/>
              <a:t>は、顧客の望みは何</a:t>
            </a:r>
            <a:r>
              <a:rPr lang="ja-JP" altLang="en-US" dirty="0" smtClean="0"/>
              <a:t>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われわれはこれらを満たすことができるか？これらに応えることができるわれわれの能力は何か？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顧客の答えを創造してはならない。必ず直接答えを得なければならない</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顧客の声を検討と意思決定の基盤とする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われわれ（自社）だけが満たしているニーズ、満足、便益は何か？</a:t>
            </a:r>
          </a:p>
          <a:p>
            <a:pPr eaLnBrk="1" hangingPunct="1">
              <a:buFont typeface="Wingdings" pitchFamily="2" charset="2"/>
              <a:buNone/>
            </a:pPr>
            <a:endParaRPr lang="en-US" altLang="ja-JP" dirty="0" smtClean="0"/>
          </a:p>
          <a:p>
            <a:pPr eaLnBrk="1" hangingPunct="1">
              <a:buFont typeface="Wingdings" pitchFamily="2" charset="2"/>
              <a:buNone/>
            </a:pPr>
            <a:r>
              <a:rPr lang="ja-JP" altLang="en-US" dirty="0" smtClean="0"/>
              <a:t>●</a:t>
            </a:r>
            <a:r>
              <a:rPr lang="ja-JP" altLang="en-US" dirty="0" smtClean="0"/>
              <a:t>顧客の満足度を知る手だてはあるか？</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これまでとこれからのマーケティング</a:t>
            </a:r>
            <a:endParaRPr kumimoji="1" lang="ja-JP" altLang="en-US" dirty="0"/>
          </a:p>
        </p:txBody>
      </p:sp>
      <p:sp>
        <p:nvSpPr>
          <p:cNvPr id="3" name="コンテンツ プレースホルダ 2"/>
          <p:cNvSpPr>
            <a:spLocks noGrp="1"/>
          </p:cNvSpPr>
          <p:nvPr>
            <p:ph sz="quarter" idx="1"/>
          </p:nvPr>
        </p:nvSpPr>
        <p:spPr>
          <a:xfrm>
            <a:off x="457200" y="1219200"/>
            <a:ext cx="8229600" cy="5522168"/>
          </a:xfrm>
        </p:spPr>
        <p:txBody>
          <a:bodyPr>
            <a:normAutofit lnSpcReduction="10000"/>
          </a:bodyPr>
          <a:lstStyle/>
          <a:p>
            <a:pPr>
              <a:buNone/>
            </a:pPr>
            <a:r>
              <a:rPr kumimoji="1" lang="en-US" altLang="ja-JP" dirty="0" smtClean="0"/>
              <a:t>			</a:t>
            </a:r>
            <a:r>
              <a:rPr kumimoji="1" lang="ja-JP" altLang="en-US" dirty="0" smtClean="0"/>
              <a:t>これまで</a:t>
            </a:r>
            <a:r>
              <a:rPr kumimoji="1" lang="en-US" altLang="ja-JP" dirty="0" smtClean="0"/>
              <a:t>			</a:t>
            </a:r>
            <a:r>
              <a:rPr kumimoji="1" lang="ja-JP" altLang="en-US" dirty="0" smtClean="0"/>
              <a:t>これから</a:t>
            </a:r>
            <a:endParaRPr kumimoji="1" lang="en-US" altLang="ja-JP" dirty="0" smtClean="0"/>
          </a:p>
          <a:p>
            <a:pPr>
              <a:buNone/>
            </a:pPr>
            <a:r>
              <a:rPr lang="ja-JP" altLang="en-US" dirty="0" smtClean="0"/>
              <a:t>目的</a:t>
            </a:r>
            <a:r>
              <a:rPr lang="en-US" altLang="ja-JP" dirty="0" smtClean="0"/>
              <a:t>		</a:t>
            </a:r>
            <a:r>
              <a:rPr lang="ja-JP" altLang="en-US" dirty="0" smtClean="0"/>
              <a:t>消費者の囲い込み</a:t>
            </a:r>
            <a:r>
              <a:rPr lang="en-US" altLang="ja-JP" dirty="0" smtClean="0"/>
              <a:t>		</a:t>
            </a:r>
            <a:r>
              <a:rPr lang="ja-JP" altLang="en-US" dirty="0" smtClean="0"/>
              <a:t>世界をよりよくする</a:t>
            </a:r>
            <a:endParaRPr lang="en-US" altLang="ja-JP" dirty="0" smtClean="0"/>
          </a:p>
          <a:p>
            <a:pPr>
              <a:buNone/>
            </a:pPr>
            <a:r>
              <a:rPr lang="ja-JP" altLang="en-US" dirty="0" smtClean="0"/>
              <a:t>技術　</a:t>
            </a:r>
            <a:r>
              <a:rPr kumimoji="1" lang="en-US" altLang="ja-JP" dirty="0" smtClean="0"/>
              <a:t>		</a:t>
            </a:r>
            <a:r>
              <a:rPr kumimoji="1" lang="ja-JP" altLang="en-US" dirty="0" smtClean="0"/>
              <a:t>情報技術</a:t>
            </a:r>
            <a:r>
              <a:rPr kumimoji="1" lang="en-US" altLang="ja-JP" dirty="0" smtClean="0"/>
              <a:t>			</a:t>
            </a:r>
            <a:r>
              <a:rPr kumimoji="1" lang="ja-JP" altLang="en-US" dirty="0" smtClean="0"/>
              <a:t>ソーシャルメディア</a:t>
            </a:r>
            <a:endParaRPr kumimoji="1" lang="en-US" altLang="ja-JP" dirty="0" smtClean="0"/>
          </a:p>
          <a:p>
            <a:pPr>
              <a:buNone/>
            </a:pPr>
            <a:r>
              <a:rPr lang="ja-JP" altLang="en-US" dirty="0" smtClean="0"/>
              <a:t>コンセプト</a:t>
            </a:r>
            <a:r>
              <a:rPr lang="en-US" altLang="ja-JP" dirty="0" smtClean="0"/>
              <a:t>	</a:t>
            </a:r>
            <a:r>
              <a:rPr lang="ja-JP" altLang="en-US" dirty="0" smtClean="0"/>
              <a:t>差別化</a:t>
            </a:r>
            <a:r>
              <a:rPr lang="en-US" altLang="ja-JP" dirty="0" smtClean="0"/>
              <a:t>			</a:t>
            </a:r>
            <a:r>
              <a:rPr lang="ja-JP" altLang="en-US" dirty="0" smtClean="0"/>
              <a:t>価値</a:t>
            </a:r>
            <a:endParaRPr lang="en-US" altLang="ja-JP" dirty="0" smtClean="0"/>
          </a:p>
          <a:p>
            <a:pPr>
              <a:buNone/>
            </a:pPr>
            <a:r>
              <a:rPr kumimoji="1" lang="ja-JP" altLang="en-US" dirty="0" smtClean="0"/>
              <a:t>ポイント</a:t>
            </a:r>
            <a:r>
              <a:rPr kumimoji="1" lang="en-US" altLang="ja-JP" dirty="0" smtClean="0"/>
              <a:t>	</a:t>
            </a:r>
            <a:r>
              <a:rPr kumimoji="1" lang="ja-JP" altLang="en-US" dirty="0" smtClean="0"/>
              <a:t>ポジショニング</a:t>
            </a:r>
            <a:r>
              <a:rPr kumimoji="1" lang="en-US" altLang="ja-JP" dirty="0" smtClean="0"/>
              <a:t>		</a:t>
            </a:r>
            <a:r>
              <a:rPr kumimoji="1" lang="ja-JP" altLang="en-US" dirty="0" smtClean="0"/>
              <a:t>理念・ビジョン</a:t>
            </a:r>
            <a:endParaRPr kumimoji="1" lang="en-US" altLang="ja-JP" dirty="0" smtClean="0"/>
          </a:p>
          <a:p>
            <a:pPr>
              <a:buNone/>
            </a:pPr>
            <a:r>
              <a:rPr lang="ja-JP" altLang="en-US" dirty="0" smtClean="0"/>
              <a:t>価値</a:t>
            </a:r>
            <a:r>
              <a:rPr lang="en-US" altLang="ja-JP" dirty="0" smtClean="0"/>
              <a:t>		</a:t>
            </a:r>
            <a:r>
              <a:rPr lang="ja-JP" altLang="en-US" dirty="0" smtClean="0"/>
              <a:t>機能、感情</a:t>
            </a:r>
            <a:r>
              <a:rPr lang="en-US" altLang="ja-JP" dirty="0" smtClean="0"/>
              <a:t>			</a:t>
            </a:r>
            <a:r>
              <a:rPr lang="ja-JP" altLang="en-US" dirty="0" smtClean="0"/>
              <a:t>機能、感情、精神</a:t>
            </a:r>
            <a:endParaRPr lang="en-US" altLang="ja-JP" dirty="0" smtClean="0"/>
          </a:p>
          <a:p>
            <a:pPr>
              <a:buNone/>
            </a:pPr>
            <a:r>
              <a:rPr kumimoji="1" lang="ja-JP" altLang="en-US" dirty="0" smtClean="0"/>
              <a:t>消費者</a:t>
            </a:r>
            <a:r>
              <a:rPr kumimoji="1" lang="en-US" altLang="ja-JP" dirty="0" smtClean="0"/>
              <a:t>	</a:t>
            </a:r>
            <a:r>
              <a:rPr kumimoji="1" lang="ja-JP" altLang="en-US" dirty="0" smtClean="0"/>
              <a:t>１対１（</a:t>
            </a:r>
            <a:r>
              <a:rPr kumimoji="1" lang="en-US" altLang="ja-JP" dirty="0" smtClean="0"/>
              <a:t>One to One</a:t>
            </a:r>
            <a:r>
              <a:rPr kumimoji="1" lang="ja-JP" altLang="en-US" dirty="0" smtClean="0"/>
              <a:t>）</a:t>
            </a:r>
            <a:r>
              <a:rPr kumimoji="1" lang="en-US" altLang="ja-JP" dirty="0" smtClean="0"/>
              <a:t>	</a:t>
            </a:r>
            <a:r>
              <a:rPr kumimoji="1" lang="ja-JP" altLang="en-US" dirty="0" smtClean="0"/>
              <a:t>多数対多数</a:t>
            </a:r>
            <a:endParaRPr kumimoji="1" lang="en-US" altLang="ja-JP" dirty="0" smtClean="0"/>
          </a:p>
          <a:p>
            <a:pPr>
              <a:buNone/>
            </a:pPr>
            <a:endParaRPr lang="en-US" altLang="ja-JP" dirty="0" smtClean="0"/>
          </a:p>
          <a:p>
            <a:pPr>
              <a:buNone/>
            </a:pPr>
            <a:r>
              <a:rPr lang="ja-JP" altLang="en-US" dirty="0" smtClean="0"/>
              <a:t>ポイントは</a:t>
            </a:r>
            <a:endParaRPr lang="en-US" altLang="ja-JP" dirty="0" smtClean="0"/>
          </a:p>
          <a:p>
            <a:pPr>
              <a:buNone/>
            </a:pPr>
            <a:r>
              <a:rPr lang="ja-JP" altLang="en-US" dirty="0" smtClean="0"/>
              <a:t>①協働</a:t>
            </a:r>
            <a:endParaRPr lang="en-US" altLang="ja-JP" dirty="0" smtClean="0"/>
          </a:p>
          <a:p>
            <a:pPr>
              <a:buNone/>
            </a:pPr>
            <a:r>
              <a:rPr kumimoji="1" lang="ja-JP" altLang="en-US" dirty="0" smtClean="0"/>
              <a:t>②文化</a:t>
            </a:r>
            <a:endParaRPr kumimoji="1" lang="en-US" altLang="ja-JP" dirty="0" smtClean="0"/>
          </a:p>
          <a:p>
            <a:pPr>
              <a:buNone/>
            </a:pPr>
            <a:r>
              <a:rPr lang="ja-JP" altLang="en-US" dirty="0" smtClean="0"/>
              <a:t>③精神</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協働のマーケティング</a:t>
            </a:r>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●ソーシャルメディア（ブログ、ツイッター、ＳＮＳ、ユーチューブ、ユーストリーム、掲示板などなど）によって、生活者の「参加」、コミュニティ化が簡単に</a:t>
            </a:r>
            <a:endParaRPr kumimoji="1" lang="en-US" altLang="ja-JP" dirty="0" smtClean="0"/>
          </a:p>
          <a:p>
            <a:pPr>
              <a:buNone/>
            </a:pPr>
            <a:endParaRPr lang="en-US" altLang="ja-JP" dirty="0" smtClean="0"/>
          </a:p>
          <a:p>
            <a:pPr>
              <a:buNone/>
            </a:pPr>
            <a:r>
              <a:rPr kumimoji="1" lang="ja-JP" altLang="en-US" dirty="0" smtClean="0"/>
              <a:t>●消費者（コンシューマー）→半プロ生産者（プロシューマー）・表現者（クリエーター）へ</a:t>
            </a:r>
            <a:endParaRPr kumimoji="1" lang="en-US" altLang="ja-JP" dirty="0" smtClean="0"/>
          </a:p>
          <a:p>
            <a:pPr>
              <a:buNone/>
            </a:pPr>
            <a:endParaRPr lang="en-US" altLang="ja-JP" dirty="0" smtClean="0"/>
          </a:p>
          <a:p>
            <a:pPr>
              <a:buNone/>
            </a:pPr>
            <a:r>
              <a:rPr kumimoji="1" lang="ja-JP" altLang="en-US" dirty="0" smtClean="0"/>
              <a:t>●生活者自身が情報発信者になって他の生活者に影響を与えることが可能に→信頼度の高いメディアに</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コミュニティの意味</a:t>
            </a:r>
            <a:endParaRPr kumimoji="1" lang="ja-JP" altLang="en-US" dirty="0"/>
          </a:p>
        </p:txBody>
      </p:sp>
      <p:sp>
        <p:nvSpPr>
          <p:cNvPr id="3" name="コンテンツ プレースホルダ 2"/>
          <p:cNvSpPr>
            <a:spLocks noGrp="1"/>
          </p:cNvSpPr>
          <p:nvPr>
            <p:ph sz="quarter" idx="1"/>
          </p:nvPr>
        </p:nvSpPr>
        <p:spPr>
          <a:xfrm>
            <a:off x="457200" y="1219200"/>
            <a:ext cx="8229600" cy="5450160"/>
          </a:xfrm>
        </p:spPr>
        <p:txBody>
          <a:bodyPr>
            <a:normAutofit fontScale="92500" lnSpcReduction="20000"/>
          </a:bodyPr>
          <a:lstStyle/>
          <a:p>
            <a:pPr>
              <a:buNone/>
            </a:pPr>
            <a:r>
              <a:rPr kumimoji="1" lang="ja-JP" altLang="en-US" dirty="0" smtClean="0"/>
              <a:t>●生活者は、（本当は）企業ではなく生活者同士でつながりたいと思っている</a:t>
            </a:r>
            <a:endParaRPr kumimoji="1" lang="en-US" altLang="ja-JP" dirty="0" smtClean="0"/>
          </a:p>
          <a:p>
            <a:pPr>
              <a:buNone/>
            </a:pPr>
            <a:r>
              <a:rPr lang="ja-JP" altLang="en-US" dirty="0" smtClean="0"/>
              <a:t>　</a:t>
            </a:r>
            <a:r>
              <a:rPr lang="ja-JP" altLang="en-US" dirty="0" smtClean="0"/>
              <a:t>→リアル・ネットでのコミュニティ化の可能性</a:t>
            </a:r>
            <a:endParaRPr lang="en-US" altLang="ja-JP" dirty="0" smtClean="0"/>
          </a:p>
          <a:p>
            <a:pPr>
              <a:buNone/>
            </a:pPr>
            <a:r>
              <a:rPr lang="ja-JP" altLang="en-US" dirty="0" smtClean="0"/>
              <a:t>　→</a:t>
            </a:r>
            <a:r>
              <a:rPr lang="ja-JP" altLang="en-US" dirty="0" smtClean="0"/>
              <a:t>企業ではなくメンバーに役立つために</a:t>
            </a:r>
            <a:endParaRPr kumimoji="1" lang="en-US" altLang="ja-JP" dirty="0" smtClean="0"/>
          </a:p>
          <a:p>
            <a:pPr>
              <a:buNone/>
            </a:pPr>
            <a:endParaRPr lang="en-US" altLang="ja-JP" dirty="0" smtClean="0"/>
          </a:p>
          <a:p>
            <a:pPr>
              <a:buNone/>
            </a:pPr>
            <a:r>
              <a:rPr lang="ja-JP" altLang="en-US" dirty="0" smtClean="0"/>
              <a:t>●</a:t>
            </a:r>
            <a:r>
              <a:rPr lang="ja-JP" altLang="en-US" dirty="0" smtClean="0"/>
              <a:t>生活者は経験を共有したい、評価しあいたいと感じており、コミュニティ</a:t>
            </a:r>
            <a:r>
              <a:rPr lang="ja-JP" altLang="en-US" dirty="0" smtClean="0"/>
              <a:t>はそのために機能する</a:t>
            </a:r>
            <a:endParaRPr lang="en-US" altLang="ja-JP" dirty="0" smtClean="0"/>
          </a:p>
          <a:p>
            <a:pPr>
              <a:buNone/>
            </a:pPr>
            <a:r>
              <a:rPr lang="ja-JP" altLang="en-US" dirty="0" smtClean="0"/>
              <a:t>　</a:t>
            </a:r>
            <a:r>
              <a:rPr lang="ja-JP" altLang="en-US" dirty="0" smtClean="0"/>
              <a:t>→企業にとっては言行一致が問われる</a:t>
            </a:r>
            <a:endParaRPr lang="en-US" altLang="ja-JP" dirty="0" smtClean="0"/>
          </a:p>
          <a:p>
            <a:pPr>
              <a:buNone/>
            </a:pPr>
            <a:r>
              <a:rPr lang="ja-JP" altLang="en-US" dirty="0" smtClean="0"/>
              <a:t>　→「本物」</a:t>
            </a:r>
            <a:r>
              <a:rPr lang="ja-JP" altLang="en-US" dirty="0" err="1" smtClean="0"/>
              <a:t>か</a:t>
            </a:r>
            <a:r>
              <a:rPr lang="ja-JP" altLang="en-US" dirty="0" smtClean="0"/>
              <a:t>どうかが問われる</a:t>
            </a:r>
            <a:endParaRPr lang="ja-JP" altLang="en-US" dirty="0" smtClean="0"/>
          </a:p>
          <a:p>
            <a:pPr>
              <a:buNone/>
            </a:pPr>
            <a:endParaRPr kumimoji="1" lang="en-US" altLang="ja-JP" dirty="0" smtClean="0"/>
          </a:p>
          <a:p>
            <a:pPr>
              <a:buNone/>
            </a:pPr>
            <a:r>
              <a:rPr kumimoji="1" lang="ja-JP" altLang="en-US" dirty="0" smtClean="0"/>
              <a:t>●企業は生活者を結び付けてコミュニティをつくる「ハブ」となるか、魅力的・強力な「キャラクター」となって人を惹きつけてコミュニティをつくることを考える必要がある</a:t>
            </a:r>
            <a:endParaRPr kumimoji="1" lang="en-US" altLang="ja-JP" dirty="0" smtClean="0"/>
          </a:p>
          <a:p>
            <a:pPr>
              <a:buNone/>
            </a:pPr>
            <a:r>
              <a:rPr lang="ja-JP" altLang="en-US" dirty="0" smtClean="0"/>
              <a:t>　</a:t>
            </a:r>
            <a:r>
              <a:rPr lang="ja-JP" altLang="en-US" dirty="0" smtClean="0"/>
              <a:t>→ブログ・ツイッターの可能性、自社専用ＳＮＳ・フェースブック</a:t>
            </a:r>
            <a:endParaRPr lang="en-US" altLang="ja-JP" dirty="0" smtClean="0"/>
          </a:p>
          <a:p>
            <a:pPr>
              <a:buNone/>
            </a:pPr>
            <a:r>
              <a:rPr lang="ja-JP" altLang="en-US" dirty="0" smtClean="0"/>
              <a:t>　</a:t>
            </a:r>
            <a:r>
              <a:rPr lang="ja-JP" altLang="en-US" dirty="0" smtClean="0"/>
              <a:t>→リアルなイベント（オーナー見学会・勉強会、感謝祭・・・）</a:t>
            </a:r>
            <a:endParaRPr lang="en-US" altLang="ja-JP" dirty="0" smtClean="0"/>
          </a:p>
          <a:p>
            <a:pPr>
              <a:buNone/>
            </a:pPr>
            <a:endParaRPr kumimoji="1" lang="en-US" altLang="ja-JP"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文化のマーケティング</a:t>
            </a:r>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●グローバル化がもたらした弊害に不安を感じる生活者</a:t>
            </a:r>
            <a:endParaRPr kumimoji="1" lang="en-US" altLang="ja-JP" dirty="0" smtClean="0"/>
          </a:p>
          <a:p>
            <a:pPr>
              <a:buNone/>
            </a:pPr>
            <a:r>
              <a:rPr lang="ja-JP" altLang="en-US" dirty="0" smtClean="0"/>
              <a:t>　</a:t>
            </a:r>
            <a:r>
              <a:rPr lang="ja-JP" altLang="en-US" dirty="0" smtClean="0"/>
              <a:t>→ローカルな市民でいたいのにグローバル化しなければならない</a:t>
            </a:r>
            <a:endParaRPr lang="en-US" altLang="ja-JP" dirty="0" smtClean="0"/>
          </a:p>
          <a:p>
            <a:pPr>
              <a:buNone/>
            </a:pPr>
            <a:endParaRPr kumimoji="1" lang="en-US" altLang="ja-JP" dirty="0" smtClean="0"/>
          </a:p>
          <a:p>
            <a:pPr>
              <a:buNone/>
            </a:pPr>
            <a:r>
              <a:rPr lang="ja-JP" altLang="en-US" dirty="0" smtClean="0"/>
              <a:t>●その反発から「地域」「文化」「伝統」「共同体」への関心が高まっている</a:t>
            </a:r>
            <a:endParaRPr lang="en-US" altLang="ja-JP" dirty="0" smtClean="0"/>
          </a:p>
          <a:p>
            <a:pPr>
              <a:buNone/>
            </a:pPr>
            <a:endParaRPr kumimoji="1" lang="en-US" altLang="ja-JP" dirty="0" smtClean="0"/>
          </a:p>
          <a:p>
            <a:pPr>
              <a:buNone/>
            </a:pPr>
            <a:r>
              <a:rPr lang="ja-JP" altLang="en-US" dirty="0" smtClean="0"/>
              <a:t>●こうした文化的課題の解決をビジネスモデルの中心に据え、理念・ビジョンに盛り込み、マーケティングできた企業が支持されている</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精神のマーケティング</a:t>
            </a:r>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●社会が成熟するほど、生活者はニーズを満たすだけでなく精神を感動させてくれる経験やモデルを求めるようになる</a:t>
            </a:r>
            <a:endParaRPr kumimoji="1" lang="en-US" altLang="ja-JP" dirty="0" smtClean="0"/>
          </a:p>
          <a:p>
            <a:pPr>
              <a:buNone/>
            </a:pPr>
            <a:endParaRPr lang="en-US" altLang="ja-JP" dirty="0" smtClean="0"/>
          </a:p>
          <a:p>
            <a:pPr>
              <a:buNone/>
            </a:pPr>
            <a:r>
              <a:rPr kumimoji="1" lang="ja-JP" altLang="en-US" dirty="0" smtClean="0"/>
              <a:t>●</a:t>
            </a:r>
            <a:r>
              <a:rPr lang="ja-JP" altLang="en-US" dirty="0" smtClean="0"/>
              <a:t>心理・精神的メリットが生活者の最も基本的なニーズであり、最も差別化につながる</a:t>
            </a:r>
            <a:endParaRPr lang="en-US" altLang="ja-JP" dirty="0" smtClean="0"/>
          </a:p>
          <a:p>
            <a:pPr>
              <a:buNone/>
            </a:pPr>
            <a:endParaRPr kumimoji="1" lang="en-US" altLang="ja-JP" dirty="0" smtClean="0"/>
          </a:p>
          <a:p>
            <a:pPr>
              <a:buNone/>
            </a:pPr>
            <a:r>
              <a:rPr lang="ja-JP" altLang="en-US" dirty="0" smtClean="0"/>
              <a:t>●そのために企業は、人の幸福に貢献する「よき企業市民」である必要があり、それを理念やビジョンに盛り込み、実践するべき</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ja-JP" altLang="en-US" smtClean="0"/>
              <a:t>ドラッカーの５つの質問</a:t>
            </a:r>
          </a:p>
        </p:txBody>
      </p:sp>
      <p:sp>
        <p:nvSpPr>
          <p:cNvPr id="43011" name="Rectangle 3"/>
          <p:cNvSpPr>
            <a:spLocks noGrp="1" noChangeArrowheads="1"/>
          </p:cNvSpPr>
          <p:nvPr>
            <p:ph sz="quarter" idx="1"/>
          </p:nvPr>
        </p:nvSpPr>
        <p:spPr>
          <a:xfrm>
            <a:off x="457200" y="1214422"/>
            <a:ext cx="8218488" cy="5072098"/>
          </a:xfrm>
        </p:spPr>
        <p:txBody>
          <a:bodyPr/>
          <a:lstStyle/>
          <a:p>
            <a:pPr eaLnBrk="1" hangingPunct="1">
              <a:buFont typeface="Wingdings" pitchFamily="2" charset="2"/>
              <a:buNone/>
            </a:pPr>
            <a:r>
              <a:rPr lang="ja-JP" altLang="en-US" dirty="0" smtClean="0"/>
              <a:t>１　われわれのミッション（理念）は何か？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２　われわれの顧客は誰か？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３　顧客にとっての価値は何か？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４　われわれにとっての成果は何か？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５　われわれの計画は何か</a:t>
            </a:r>
          </a:p>
          <a:p>
            <a:pPr eaLnBrk="1" hangingPunct="1">
              <a:buFont typeface="Wingdings" pitchFamily="2" charset="2"/>
              <a:buNone/>
            </a:pPr>
            <a:endParaRPr lang="en-US" altLang="ja-JP"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ja-JP" altLang="en-US" smtClean="0"/>
              <a:t>「三方よし」が評価されるとき</a:t>
            </a:r>
          </a:p>
        </p:txBody>
      </p:sp>
      <p:sp>
        <p:nvSpPr>
          <p:cNvPr id="45059" name="Rectangle 3"/>
          <p:cNvSpPr>
            <a:spLocks noGrp="1" noChangeArrowheads="1"/>
          </p:cNvSpPr>
          <p:nvPr>
            <p:ph sz="quarter" idx="1"/>
          </p:nvPr>
        </p:nvSpPr>
        <p:spPr>
          <a:xfrm>
            <a:off x="457200" y="1285860"/>
            <a:ext cx="8218488" cy="5072098"/>
          </a:xfrm>
        </p:spPr>
        <p:txBody>
          <a:bodyPr>
            <a:normAutofit lnSpcReduction="10000"/>
          </a:bodyPr>
          <a:lstStyle/>
          <a:p>
            <a:pPr eaLnBrk="1" hangingPunct="1">
              <a:buFont typeface="Wingdings" pitchFamily="2" charset="2"/>
              <a:buNone/>
            </a:pPr>
            <a:r>
              <a:rPr lang="en-US" altLang="ja-JP" sz="2400" dirty="0" smtClean="0"/>
              <a:t>●</a:t>
            </a:r>
            <a:r>
              <a:rPr lang="ja-JP" altLang="en-US" sz="2400" dirty="0" smtClean="0"/>
              <a:t>江戸時代から商いの基本は「三方よし」</a:t>
            </a:r>
          </a:p>
          <a:p>
            <a:pPr eaLnBrk="1" hangingPunct="1">
              <a:buFont typeface="Wingdings" pitchFamily="2" charset="2"/>
              <a:buNone/>
            </a:pPr>
            <a:r>
              <a:rPr lang="ja-JP" altLang="en-US" sz="2400" dirty="0" smtClean="0"/>
              <a:t>　→①顧客②社会③自社が共に満足し繁栄すること</a:t>
            </a:r>
          </a:p>
          <a:p>
            <a:pPr eaLnBrk="1" hangingPunct="1">
              <a:buFont typeface="Wingdings" pitchFamily="2" charset="2"/>
              <a:buNone/>
            </a:pPr>
            <a:r>
              <a:rPr lang="ja-JP" altLang="en-US" sz="2400" dirty="0" smtClean="0"/>
              <a:t>　→顧客満足、社会満足、社員満足の追求を</a:t>
            </a:r>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●顧客満足、社会満足のポイントは「まだ満たされていない顧客・社会のニーズ・ウォンツ」にある</a:t>
            </a:r>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●それを満たすためには、もっと顧客のために、社会のためにできることはないか、「真摯」に取り組むこと</a:t>
            </a:r>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●それが実は「不況を生き残る方法」であり、「いいこと」の追求は社員満足につながる</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新しいマーケティングの意味</a:t>
            </a:r>
            <a:endParaRPr kumimoji="1" lang="ja-JP" altLang="en-US" dirty="0"/>
          </a:p>
        </p:txBody>
      </p:sp>
      <p:sp>
        <p:nvSpPr>
          <p:cNvPr id="3" name="コンテンツ プレースホルダ 2"/>
          <p:cNvSpPr>
            <a:spLocks noGrp="1"/>
          </p:cNvSpPr>
          <p:nvPr>
            <p:ph sz="quarter" idx="1"/>
          </p:nvPr>
        </p:nvSpPr>
        <p:spPr/>
        <p:txBody>
          <a:bodyPr>
            <a:normAutofit fontScale="92500"/>
          </a:bodyPr>
          <a:lstStyle/>
          <a:p>
            <a:pPr>
              <a:buNone/>
            </a:pPr>
            <a:r>
              <a:rPr kumimoji="1" lang="ja-JP" altLang="en-US" dirty="0" smtClean="0"/>
              <a:t>●顧客を「ターゲット」としてみるのではなくハート・マインドをもった「人間</a:t>
            </a:r>
            <a:r>
              <a:rPr lang="ja-JP" altLang="en-US" dirty="0" smtClean="0"/>
              <a:t>」として捉え、その精神に訴えかける</a:t>
            </a:r>
            <a:endParaRPr lang="en-US" altLang="ja-JP" dirty="0" smtClean="0"/>
          </a:p>
          <a:p>
            <a:pPr>
              <a:buNone/>
            </a:pPr>
            <a:endParaRPr kumimoji="1" lang="en-US" altLang="ja-JP" dirty="0" smtClean="0"/>
          </a:p>
          <a:p>
            <a:pPr>
              <a:buNone/>
            </a:pPr>
            <a:r>
              <a:rPr lang="ja-JP" altLang="en-US" dirty="0" smtClean="0"/>
              <a:t>●「モノ」よりも「コト」「ヒト」「評判」の方が精神に響きやすい</a:t>
            </a:r>
            <a:endParaRPr lang="en-US" altLang="ja-JP" dirty="0" smtClean="0"/>
          </a:p>
          <a:p>
            <a:pPr>
              <a:buNone/>
            </a:pPr>
            <a:endParaRPr kumimoji="1" lang="en-US" altLang="ja-JP" dirty="0" smtClean="0"/>
          </a:p>
          <a:p>
            <a:pPr>
              <a:buNone/>
            </a:pPr>
            <a:r>
              <a:rPr lang="ja-JP" altLang="en-US" dirty="0" smtClean="0"/>
              <a:t>●人が製品を買わない理由の８割は「モノ」以外にある</a:t>
            </a:r>
            <a:endParaRPr lang="en-US" altLang="ja-JP" dirty="0" smtClean="0"/>
          </a:p>
          <a:p>
            <a:pPr>
              <a:buNone/>
            </a:pPr>
            <a:endParaRPr lang="en-US" altLang="ja-JP" dirty="0" smtClean="0"/>
          </a:p>
          <a:p>
            <a:pPr>
              <a:buNone/>
            </a:pPr>
            <a:r>
              <a:rPr lang="ja-JP" altLang="en-US" dirty="0" smtClean="0"/>
              <a:t>●同じ（ような）モノなら</a:t>
            </a:r>
            <a:r>
              <a:rPr lang="ja-JP" altLang="en-US" dirty="0" smtClean="0"/>
              <a:t>コト・ヒトの魅力や</a:t>
            </a:r>
            <a:r>
              <a:rPr lang="ja-JP" altLang="en-US" dirty="0" smtClean="0"/>
              <a:t>評判が高いほうを選ぶ</a:t>
            </a:r>
            <a:endParaRPr lang="en-US" altLang="ja-JP" dirty="0" smtClean="0"/>
          </a:p>
          <a:p>
            <a:pPr>
              <a:buNone/>
            </a:pPr>
            <a:endParaRPr kumimoji="1" lang="en-US" altLang="ja-JP" dirty="0" smtClean="0"/>
          </a:p>
          <a:p>
            <a:pPr>
              <a:buNone/>
            </a:pPr>
            <a:r>
              <a:rPr lang="ja-JP" altLang="en-US" dirty="0" smtClean="0"/>
              <a:t>●コト・ヒトの魅力や評判はコミュニティ化で増幅できる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ja-JP" altLang="en-US" smtClean="0"/>
              <a:t>理念とは（ドラッカーの言葉）</a:t>
            </a:r>
          </a:p>
        </p:txBody>
      </p:sp>
      <p:sp>
        <p:nvSpPr>
          <p:cNvPr id="44035" name="Rectangle 3"/>
          <p:cNvSpPr>
            <a:spLocks noGrp="1" noChangeArrowheads="1"/>
          </p:cNvSpPr>
          <p:nvPr>
            <p:ph sz="quarter" idx="1"/>
          </p:nvPr>
        </p:nvSpPr>
        <p:spPr>
          <a:xfrm>
            <a:off x="457200" y="1285860"/>
            <a:ext cx="8147050" cy="5383500"/>
          </a:xfrm>
        </p:spPr>
        <p:txBody>
          <a:bodyPr>
            <a:normAutofit/>
          </a:bodyPr>
          <a:lstStyle/>
          <a:p>
            <a:pPr eaLnBrk="1" hangingPunct="1">
              <a:lnSpc>
                <a:spcPct val="80000"/>
              </a:lnSpc>
              <a:buFont typeface="Wingdings" pitchFamily="2" charset="2"/>
              <a:buNone/>
            </a:pPr>
            <a:r>
              <a:rPr lang="en-US" altLang="ja-JP" sz="2400" dirty="0" smtClean="0"/>
              <a:t>●</a:t>
            </a:r>
            <a:r>
              <a:rPr lang="ja-JP" altLang="en-US" sz="2400" dirty="0" smtClean="0"/>
              <a:t>心を燃え立たせるもの、それによって世に覚えられたいものが理念</a:t>
            </a:r>
          </a:p>
          <a:p>
            <a:pPr eaLnBrk="1" hangingPunct="1">
              <a:lnSpc>
                <a:spcPct val="80000"/>
              </a:lnSpc>
              <a:buFont typeface="Wingdings" pitchFamily="2" charset="2"/>
              <a:buNone/>
            </a:pPr>
            <a:endParaRPr lang="ja-JP" altLang="en-US" sz="2400" dirty="0" smtClean="0"/>
          </a:p>
          <a:p>
            <a:pPr eaLnBrk="1" hangingPunct="1">
              <a:lnSpc>
                <a:spcPct val="80000"/>
              </a:lnSpc>
              <a:buFont typeface="Wingdings" pitchFamily="2" charset="2"/>
              <a:buNone/>
            </a:pPr>
            <a:r>
              <a:rPr lang="ja-JP" altLang="en-US" sz="2400" dirty="0" smtClean="0"/>
              <a:t>●人の生活と人生を変えることを動機とし、成果とする</a:t>
            </a:r>
          </a:p>
          <a:p>
            <a:pPr eaLnBrk="1" hangingPunct="1">
              <a:lnSpc>
                <a:spcPct val="80000"/>
              </a:lnSpc>
              <a:buFont typeface="Wingdings" pitchFamily="2" charset="2"/>
              <a:buNone/>
            </a:pPr>
            <a:endParaRPr lang="ja-JP" altLang="en-US" sz="2400" dirty="0" smtClean="0"/>
          </a:p>
          <a:p>
            <a:pPr eaLnBrk="1" hangingPunct="1">
              <a:lnSpc>
                <a:spcPct val="80000"/>
              </a:lnSpc>
              <a:buFont typeface="Wingdings" pitchFamily="2" charset="2"/>
              <a:buNone/>
            </a:pPr>
            <a:r>
              <a:rPr lang="ja-JP" altLang="en-US" sz="2400" dirty="0" smtClean="0"/>
              <a:t>●心底からのもの、正しいと信ずべきもの</a:t>
            </a:r>
          </a:p>
          <a:p>
            <a:pPr eaLnBrk="1" hangingPunct="1">
              <a:lnSpc>
                <a:spcPct val="80000"/>
              </a:lnSpc>
              <a:buFont typeface="Wingdings" pitchFamily="2" charset="2"/>
              <a:buNone/>
            </a:pPr>
            <a:endParaRPr lang="ja-JP" altLang="en-US" sz="2400" dirty="0" smtClean="0"/>
          </a:p>
          <a:p>
            <a:pPr eaLnBrk="1" hangingPunct="1">
              <a:lnSpc>
                <a:spcPct val="80000"/>
              </a:lnSpc>
              <a:buFont typeface="Wingdings" pitchFamily="2" charset="2"/>
              <a:buNone/>
            </a:pPr>
            <a:r>
              <a:rPr lang="ja-JP" altLang="en-US" sz="2400" dirty="0" smtClean="0"/>
              <a:t>●「私は貢献している」と誰もが言えるもの</a:t>
            </a:r>
          </a:p>
          <a:p>
            <a:pPr eaLnBrk="1" hangingPunct="1">
              <a:lnSpc>
                <a:spcPct val="80000"/>
              </a:lnSpc>
              <a:buFont typeface="Wingdings" pitchFamily="2" charset="2"/>
              <a:buNone/>
            </a:pPr>
            <a:endParaRPr lang="ja-JP" altLang="en-US" sz="2400" dirty="0" smtClean="0"/>
          </a:p>
          <a:p>
            <a:pPr eaLnBrk="1" hangingPunct="1">
              <a:lnSpc>
                <a:spcPct val="80000"/>
              </a:lnSpc>
              <a:buFont typeface="Wingdings" pitchFamily="2" charset="2"/>
              <a:buNone/>
            </a:pPr>
            <a:r>
              <a:rPr lang="ja-JP" altLang="en-US" sz="2400" dirty="0" smtClean="0"/>
              <a:t>●無限大であり、かつ直ちに行動に結び付くもの</a:t>
            </a:r>
          </a:p>
          <a:p>
            <a:pPr eaLnBrk="1" hangingPunct="1">
              <a:lnSpc>
                <a:spcPct val="80000"/>
              </a:lnSpc>
              <a:buFont typeface="Wingdings" pitchFamily="2" charset="2"/>
              <a:buNone/>
            </a:pPr>
            <a:r>
              <a:rPr lang="ja-JP" altLang="en-US" sz="2400" dirty="0" smtClean="0"/>
              <a:t>　→「一隅を照らす」</a:t>
            </a:r>
          </a:p>
          <a:p>
            <a:pPr eaLnBrk="1" hangingPunct="1">
              <a:lnSpc>
                <a:spcPct val="80000"/>
              </a:lnSpc>
              <a:buFont typeface="Wingdings" pitchFamily="2" charset="2"/>
              <a:buNone/>
            </a:pPr>
            <a:endParaRPr lang="ja-JP" altLang="en-US" sz="2400" dirty="0" smtClean="0"/>
          </a:p>
          <a:p>
            <a:pPr eaLnBrk="1" hangingPunct="1">
              <a:lnSpc>
                <a:spcPct val="80000"/>
              </a:lnSpc>
              <a:buFont typeface="Wingdings" pitchFamily="2" charset="2"/>
              <a:buNone/>
            </a:pPr>
            <a:r>
              <a:rPr lang="ja-JP" altLang="en-US" sz="2400" dirty="0" smtClean="0"/>
              <a:t>●大きな一歩を考え、そのうえで今日何をするかを問うもの</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ja-JP" altLang="en-US" smtClean="0"/>
              <a:t>理念とは（ドラッカーの言葉）</a:t>
            </a:r>
          </a:p>
        </p:txBody>
      </p:sp>
      <p:sp>
        <p:nvSpPr>
          <p:cNvPr id="46083" name="Rectangle 3"/>
          <p:cNvSpPr>
            <a:spLocks noGrp="1" noChangeArrowheads="1"/>
          </p:cNvSpPr>
          <p:nvPr>
            <p:ph sz="quarter" idx="1"/>
          </p:nvPr>
        </p:nvSpPr>
        <p:spPr>
          <a:xfrm>
            <a:off x="457200" y="1214422"/>
            <a:ext cx="8229600" cy="5072098"/>
          </a:xfrm>
        </p:spPr>
        <p:txBody>
          <a:bodyPr/>
          <a:lstStyle/>
          <a:p>
            <a:pPr eaLnBrk="1" hangingPunct="1">
              <a:buFont typeface="Wingdings" pitchFamily="2" charset="2"/>
              <a:buNone/>
            </a:pPr>
            <a:r>
              <a:rPr lang="en-US" altLang="ja-JP" dirty="0" smtClean="0"/>
              <a:t>●</a:t>
            </a:r>
            <a:r>
              <a:rPr lang="ja-JP" altLang="en-US" dirty="0" smtClean="0"/>
              <a:t>人は誇りあるものの一員たることを必要とする。人生と仕事に意味を必要とする。絆と信条の共有を必要とする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●組織のメンバー全員が理念を理解し、信条とする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●今行っていることはなぜ行っているか？</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●われわれは何をもって憶えられたいか？</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eaLnBrk="1" hangingPunct="1"/>
            <a:r>
              <a:rPr lang="ja-JP" altLang="en-US" dirty="0" smtClean="0"/>
              <a:t>「理念」とはなに</a:t>
            </a:r>
            <a:r>
              <a:rPr lang="ja-JP" altLang="en-US" dirty="0" smtClean="0"/>
              <a:t>か（三浦まとめ）</a:t>
            </a:r>
            <a:endParaRPr lang="ja-JP" altLang="en-US" dirty="0" smtClean="0"/>
          </a:p>
        </p:txBody>
      </p:sp>
      <p:sp>
        <p:nvSpPr>
          <p:cNvPr id="41987" name="Rectangle 3"/>
          <p:cNvSpPr>
            <a:spLocks noGrp="1" noChangeArrowheads="1"/>
          </p:cNvSpPr>
          <p:nvPr>
            <p:ph sz="quarter" idx="1"/>
          </p:nvPr>
        </p:nvSpPr>
        <p:spPr>
          <a:xfrm>
            <a:off x="457200" y="1219200"/>
            <a:ext cx="8229600" cy="5378152"/>
          </a:xfrm>
        </p:spPr>
        <p:txBody>
          <a:bodyPr/>
          <a:lstStyle/>
          <a:p>
            <a:pPr eaLnBrk="1" hangingPunct="1">
              <a:lnSpc>
                <a:spcPct val="90000"/>
              </a:lnSpc>
              <a:buFont typeface="Wingdings" pitchFamily="2" charset="2"/>
              <a:buNone/>
            </a:pPr>
            <a:r>
              <a:rPr lang="en-US" altLang="ja-JP" dirty="0" smtClean="0"/>
              <a:t>●</a:t>
            </a:r>
            <a:r>
              <a:rPr lang="ja-JP" altLang="en-US" dirty="0" smtClean="0"/>
              <a:t>理念＝自社はなんのために存在しているの</a:t>
            </a:r>
            <a:r>
              <a:rPr lang="ja-JP" altLang="en-US" dirty="0" smtClean="0"/>
              <a:t>か</a:t>
            </a:r>
            <a:endParaRPr lang="en-US" altLang="ja-JP" dirty="0" smtClean="0"/>
          </a:p>
          <a:p>
            <a:pPr eaLnBrk="1" hangingPunct="1">
              <a:lnSpc>
                <a:spcPct val="90000"/>
              </a:lnSpc>
              <a:buFont typeface="Wingdings" pitchFamily="2" charset="2"/>
              <a:buNone/>
            </a:pPr>
            <a:r>
              <a:rPr lang="ja-JP" altLang="en-US" dirty="0" smtClean="0"/>
              <a:t>　</a:t>
            </a:r>
            <a:r>
              <a:rPr lang="ja-JP" altLang="en-US" dirty="0" smtClean="0"/>
              <a:t>　　　　　</a:t>
            </a:r>
            <a:r>
              <a:rPr lang="ja-JP" altLang="en-US" dirty="0" smtClean="0"/>
              <a:t>（自社の存在意義・存在価値）</a:t>
            </a:r>
            <a:endParaRPr lang="ja-JP" altLang="en-US" dirty="0" smtClean="0"/>
          </a:p>
          <a:p>
            <a:pPr eaLnBrk="1" hangingPunct="1">
              <a:lnSpc>
                <a:spcPct val="90000"/>
              </a:lnSpc>
              <a:buFont typeface="Wingdings" pitchFamily="2" charset="2"/>
              <a:buNone/>
            </a:pPr>
            <a:endParaRPr lang="ja-JP" altLang="en-US" dirty="0" smtClean="0"/>
          </a:p>
          <a:p>
            <a:pPr eaLnBrk="1" hangingPunct="1">
              <a:lnSpc>
                <a:spcPct val="90000"/>
              </a:lnSpc>
              <a:buFont typeface="Wingdings" pitchFamily="2" charset="2"/>
              <a:buNone/>
            </a:pPr>
            <a:r>
              <a:rPr lang="ja-JP" altLang="en-US" dirty="0" smtClean="0"/>
              <a:t>●理念は経営者の羅針盤になる</a:t>
            </a:r>
          </a:p>
          <a:p>
            <a:pPr eaLnBrk="1" hangingPunct="1">
              <a:lnSpc>
                <a:spcPct val="90000"/>
              </a:lnSpc>
              <a:buFont typeface="Wingdings" pitchFamily="2" charset="2"/>
              <a:buNone/>
            </a:pPr>
            <a:endParaRPr lang="ja-JP" altLang="en-US" dirty="0" smtClean="0"/>
          </a:p>
          <a:p>
            <a:pPr eaLnBrk="1" hangingPunct="1">
              <a:lnSpc>
                <a:spcPct val="90000"/>
              </a:lnSpc>
              <a:buFont typeface="Wingdings" pitchFamily="2" charset="2"/>
              <a:buNone/>
            </a:pPr>
            <a:r>
              <a:rPr lang="ja-JP" altLang="en-US" dirty="0" smtClean="0"/>
              <a:t>●理念は社員・関係者を結びつけるリングになる</a:t>
            </a:r>
          </a:p>
          <a:p>
            <a:pPr eaLnBrk="1" hangingPunct="1">
              <a:lnSpc>
                <a:spcPct val="90000"/>
              </a:lnSpc>
              <a:buFont typeface="Wingdings" pitchFamily="2" charset="2"/>
              <a:buNone/>
            </a:pPr>
            <a:endParaRPr lang="ja-JP" altLang="en-US" dirty="0" smtClean="0"/>
          </a:p>
          <a:p>
            <a:pPr eaLnBrk="1" hangingPunct="1">
              <a:lnSpc>
                <a:spcPct val="90000"/>
              </a:lnSpc>
              <a:buFont typeface="Wingdings" pitchFamily="2" charset="2"/>
              <a:buNone/>
            </a:pPr>
            <a:r>
              <a:rPr lang="ja-JP" altLang="en-US" dirty="0" smtClean="0"/>
              <a:t>●理念は時短になる</a:t>
            </a:r>
          </a:p>
          <a:p>
            <a:pPr eaLnBrk="1" hangingPunct="1">
              <a:lnSpc>
                <a:spcPct val="90000"/>
              </a:lnSpc>
              <a:buFont typeface="Wingdings" pitchFamily="2" charset="2"/>
              <a:buNone/>
            </a:pPr>
            <a:endParaRPr lang="ja-JP" altLang="en-US" dirty="0" smtClean="0"/>
          </a:p>
          <a:p>
            <a:pPr eaLnBrk="1" hangingPunct="1">
              <a:lnSpc>
                <a:spcPct val="90000"/>
              </a:lnSpc>
              <a:buFont typeface="Wingdings" pitchFamily="2" charset="2"/>
              <a:buNone/>
            </a:pPr>
            <a:r>
              <a:rPr lang="ja-JP" altLang="en-US" dirty="0" smtClean="0"/>
              <a:t>●理念</a:t>
            </a:r>
            <a:r>
              <a:rPr lang="ja-JP" altLang="en-US" dirty="0" smtClean="0"/>
              <a:t>は生活者の判断</a:t>
            </a:r>
            <a:r>
              <a:rPr lang="ja-JP" altLang="en-US" dirty="0" smtClean="0"/>
              <a:t>のものさしとなる</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ja-JP" altLang="en-US" dirty="0" smtClean="0"/>
              <a:t>「ビジョン」とはなに</a:t>
            </a:r>
            <a:r>
              <a:rPr lang="ja-JP" altLang="en-US" dirty="0" smtClean="0"/>
              <a:t>か（三浦まとめ）</a:t>
            </a:r>
            <a:endParaRPr lang="ja-JP" altLang="en-US" dirty="0" smtClean="0"/>
          </a:p>
        </p:txBody>
      </p:sp>
      <p:sp>
        <p:nvSpPr>
          <p:cNvPr id="47107" name="Rectangle 3"/>
          <p:cNvSpPr>
            <a:spLocks noGrp="1" noChangeArrowheads="1"/>
          </p:cNvSpPr>
          <p:nvPr>
            <p:ph sz="quarter" idx="1"/>
          </p:nvPr>
        </p:nvSpPr>
        <p:spPr>
          <a:xfrm>
            <a:off x="457200" y="1219200"/>
            <a:ext cx="8229600" cy="5450160"/>
          </a:xfrm>
        </p:spPr>
        <p:txBody>
          <a:bodyPr/>
          <a:lstStyle/>
          <a:p>
            <a:pPr eaLnBrk="1" hangingPunct="1">
              <a:buFont typeface="Wingdings" pitchFamily="2" charset="2"/>
              <a:buNone/>
            </a:pPr>
            <a:r>
              <a:rPr lang="en-US" altLang="ja-JP" dirty="0" smtClean="0"/>
              <a:t>●</a:t>
            </a:r>
            <a:r>
              <a:rPr lang="ja-JP" altLang="en-US" dirty="0" smtClean="0"/>
              <a:t>ビジョン＝自社は何をめざすの</a:t>
            </a:r>
            <a:r>
              <a:rPr lang="ja-JP" altLang="en-US" dirty="0" smtClean="0"/>
              <a:t>か</a:t>
            </a:r>
            <a:endParaRPr lang="en-US" altLang="ja-JP" dirty="0" smtClean="0"/>
          </a:p>
          <a:p>
            <a:pPr eaLnBrk="1" hangingPunct="1">
              <a:buFont typeface="Wingdings" pitchFamily="2" charset="2"/>
              <a:buNone/>
            </a:pPr>
            <a:r>
              <a:rPr lang="ja-JP" altLang="en-US" dirty="0" smtClean="0"/>
              <a:t>　</a:t>
            </a:r>
            <a:r>
              <a:rPr lang="ja-JP" altLang="en-US" dirty="0" smtClean="0"/>
              <a:t>　　　　　　　</a:t>
            </a:r>
            <a:r>
              <a:rPr lang="ja-JP" altLang="en-US" dirty="0" smtClean="0"/>
              <a:t>目指す社会は？目指す企業像は？</a:t>
            </a:r>
            <a:endParaRPr lang="ja-JP" altLang="en-US" dirty="0" smtClean="0"/>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●長期的な理想像（短期的な目標とは違うもの）</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●「こうなりたい、こうしたい」は「こう見られたい」の裏返し→セルフイメージ→ブランド</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●社員・関係者を鼓舞するもの</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ja-JP" altLang="en-US" dirty="0" smtClean="0"/>
              <a:t>「家づくりポリシー」とはなに</a:t>
            </a:r>
            <a:r>
              <a:rPr lang="ja-JP" altLang="en-US" dirty="0" smtClean="0"/>
              <a:t>か</a:t>
            </a:r>
            <a:r>
              <a:rPr lang="en-US" altLang="ja-JP" dirty="0" smtClean="0"/>
              <a:t/>
            </a:r>
            <a:br>
              <a:rPr lang="en-US" altLang="ja-JP" dirty="0" smtClean="0"/>
            </a:br>
            <a:r>
              <a:rPr lang="ja-JP" altLang="en-US" dirty="0" smtClean="0"/>
              <a:t>（三浦まとめ）</a:t>
            </a:r>
            <a:endParaRPr lang="ja-JP" altLang="en-US" dirty="0" smtClean="0"/>
          </a:p>
        </p:txBody>
      </p:sp>
      <p:sp>
        <p:nvSpPr>
          <p:cNvPr id="50179" name="Rectangle 3"/>
          <p:cNvSpPr>
            <a:spLocks noGrp="1" noChangeArrowheads="1"/>
          </p:cNvSpPr>
          <p:nvPr>
            <p:ph sz="quarter" idx="1"/>
          </p:nvPr>
        </p:nvSpPr>
        <p:spPr/>
        <p:txBody>
          <a:bodyPr/>
          <a:lstStyle/>
          <a:p>
            <a:pPr eaLnBrk="1" hangingPunct="1">
              <a:buFont typeface="Wingdings" pitchFamily="2" charset="2"/>
              <a:buNone/>
            </a:pPr>
            <a:r>
              <a:rPr lang="en-US" altLang="ja-JP" dirty="0" smtClean="0"/>
              <a:t>●</a:t>
            </a:r>
            <a:r>
              <a:rPr lang="ja-JP" altLang="en-US" dirty="0" smtClean="0"/>
              <a:t>家づくりポリシー＝自社の家づくりの基本方針</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●自社の「こだわり」「したいこと・したくないこと」を整理した「家づくりの憲法」（○○しない宣言）</a:t>
            </a:r>
          </a:p>
          <a:p>
            <a:pPr eaLnBrk="1" hangingPunct="1">
              <a:buFont typeface="Wingdings" pitchFamily="2" charset="2"/>
              <a:buNone/>
            </a:pPr>
            <a:endParaRPr lang="ja-JP" altLang="en-US" dirty="0" smtClean="0"/>
          </a:p>
          <a:p>
            <a:pPr eaLnBrk="1" hangingPunct="1">
              <a:buFont typeface="Wingdings" pitchFamily="2" charset="2"/>
              <a:buNone/>
            </a:pPr>
            <a:r>
              <a:rPr lang="ja-JP" altLang="en-US" dirty="0" smtClean="0"/>
              <a:t>●住まい手にも自社</a:t>
            </a:r>
            <a:r>
              <a:rPr lang="ja-JP" altLang="en-US" dirty="0" smtClean="0"/>
              <a:t>のスタッフ・関連業者にも自社の家づくりをわかりやすく伝えるもの</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ja-JP" altLang="en-US" smtClean="0"/>
              <a:t>顧客とは（ドラッカーの言葉）</a:t>
            </a:r>
          </a:p>
        </p:txBody>
      </p:sp>
      <p:sp>
        <p:nvSpPr>
          <p:cNvPr id="53251" name="Rectangle 3"/>
          <p:cNvSpPr>
            <a:spLocks noGrp="1" noChangeArrowheads="1"/>
          </p:cNvSpPr>
          <p:nvPr>
            <p:ph sz="quarter" idx="1"/>
          </p:nvPr>
        </p:nvSpPr>
        <p:spPr>
          <a:xfrm>
            <a:off x="457200" y="1214422"/>
            <a:ext cx="8218488" cy="5143536"/>
          </a:xfrm>
        </p:spPr>
        <p:txBody>
          <a:bodyPr>
            <a:normAutofit/>
          </a:bodyPr>
          <a:lstStyle/>
          <a:p>
            <a:pPr eaLnBrk="1" hangingPunct="1">
              <a:lnSpc>
                <a:spcPct val="90000"/>
              </a:lnSpc>
              <a:buFont typeface="Wingdings" pitchFamily="2" charset="2"/>
              <a:buNone/>
            </a:pPr>
            <a:r>
              <a:rPr lang="en-US" altLang="ja-JP" sz="2400" dirty="0" smtClean="0"/>
              <a:t>●</a:t>
            </a:r>
            <a:r>
              <a:rPr lang="ja-JP" altLang="en-US" sz="2400" dirty="0" smtClean="0"/>
              <a:t>最高の企業は、顧客を創造するだけでなく、ファンを創造する。どれだけ利益をあげたかよりも、どれだけ大事な顧客をつかんだかのほうが重要</a:t>
            </a:r>
          </a:p>
          <a:p>
            <a:pPr eaLnBrk="1" hangingPunct="1">
              <a:lnSpc>
                <a:spcPct val="90000"/>
              </a:lnSpc>
              <a:buFont typeface="Wingdings" pitchFamily="2" charset="2"/>
              <a:buNone/>
            </a:pPr>
            <a:endParaRPr lang="ja-JP" altLang="en-US" sz="2400" dirty="0" smtClean="0"/>
          </a:p>
          <a:p>
            <a:pPr eaLnBrk="1" hangingPunct="1">
              <a:lnSpc>
                <a:spcPct val="90000"/>
              </a:lnSpc>
              <a:buFont typeface="Wingdings" pitchFamily="2" charset="2"/>
              <a:buNone/>
            </a:pPr>
            <a:r>
              <a:rPr lang="ja-JP" altLang="en-US" sz="2400" dirty="0" smtClean="0"/>
              <a:t>●そのためには顧客とすべきは誰かを知らなければならない。かつては顧客がわれわれを知りわれわれを選んでくれた。これからは、われわれが顧客を選ばなければならない。ある種の顧客に対しては、取引を断ることもしなければいけない</a:t>
            </a:r>
          </a:p>
          <a:p>
            <a:pPr eaLnBrk="1" hangingPunct="1">
              <a:lnSpc>
                <a:spcPct val="90000"/>
              </a:lnSpc>
              <a:buFont typeface="Wingdings" pitchFamily="2" charset="2"/>
              <a:buNone/>
            </a:pPr>
            <a:endParaRPr lang="ja-JP" altLang="en-US" sz="2400" dirty="0" smtClean="0"/>
          </a:p>
          <a:p>
            <a:pPr eaLnBrk="1" hangingPunct="1">
              <a:lnSpc>
                <a:spcPct val="90000"/>
              </a:lnSpc>
              <a:buFont typeface="Wingdings" pitchFamily="2" charset="2"/>
              <a:buNone/>
            </a:pPr>
            <a:r>
              <a:rPr lang="ja-JP" altLang="en-US" sz="2400" dirty="0" smtClean="0"/>
              <a:t>●誰をも喜ばせることが大事なのではない。大事なことは、対象とする顧客を深く喜ばせること</a:t>
            </a:r>
          </a:p>
          <a:p>
            <a:pPr eaLnBrk="1" hangingPunct="1">
              <a:lnSpc>
                <a:spcPct val="90000"/>
              </a:lnSpc>
              <a:buFont typeface="Wingdings" pitchFamily="2" charset="2"/>
              <a:buNone/>
            </a:pPr>
            <a:endParaRPr lang="ja-JP" altLang="en-US" sz="2400" dirty="0" smtClean="0"/>
          </a:p>
          <a:p>
            <a:pPr eaLnBrk="1" hangingPunct="1">
              <a:lnSpc>
                <a:spcPct val="90000"/>
              </a:lnSpc>
              <a:buFont typeface="Wingdings" pitchFamily="2" charset="2"/>
              <a:buNone/>
            </a:pPr>
            <a:r>
              <a:rPr lang="ja-JP" altLang="en-US" sz="2400" dirty="0" smtClean="0"/>
              <a:t>●したがって、まず行うべきは対象とする顧客の定義で</a:t>
            </a:r>
            <a:r>
              <a:rPr lang="ja-JP" altLang="en-US" sz="2400" dirty="0" smtClean="0"/>
              <a:t>ある</a:t>
            </a:r>
            <a:endParaRPr lang="ja-JP" altLang="en-US" sz="24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ja-JP" altLang="en-US" smtClean="0"/>
              <a:t>顧客とは（ドラッカーの言葉）</a:t>
            </a:r>
          </a:p>
        </p:txBody>
      </p:sp>
      <p:sp>
        <p:nvSpPr>
          <p:cNvPr id="54275" name="Rectangle 3"/>
          <p:cNvSpPr>
            <a:spLocks noGrp="1" noChangeArrowheads="1"/>
          </p:cNvSpPr>
          <p:nvPr>
            <p:ph sz="quarter" idx="1"/>
          </p:nvPr>
        </p:nvSpPr>
        <p:spPr>
          <a:xfrm>
            <a:off x="457200" y="1214422"/>
            <a:ext cx="8229600" cy="5072098"/>
          </a:xfrm>
        </p:spPr>
        <p:txBody>
          <a:bodyPr/>
          <a:lstStyle/>
          <a:p>
            <a:pPr eaLnBrk="1" hangingPunct="1">
              <a:buFont typeface="Wingdings" pitchFamily="2" charset="2"/>
              <a:buNone/>
            </a:pPr>
            <a:r>
              <a:rPr lang="en-US" altLang="ja-JP" sz="2400" dirty="0" smtClean="0"/>
              <a:t>●</a:t>
            </a:r>
            <a:r>
              <a:rPr lang="ja-JP" altLang="en-US" sz="2400" dirty="0" smtClean="0"/>
              <a:t>「われわれの顧客は誰か？」という問いに答えることによって、顧客にとっての価値を知り、行動のための計画を立てることができる</a:t>
            </a:r>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●顧客は変わっていく。増えることも減ることも多様化することもある。ニーズ、欲求（ウォンツ）、希望も変わっていく。新たに開拓しなければいけないこともある</a:t>
            </a:r>
          </a:p>
          <a:p>
            <a:pPr eaLnBrk="1" hangingPunct="1">
              <a:buFont typeface="Wingdings" pitchFamily="2" charset="2"/>
              <a:buNone/>
            </a:pPr>
            <a:endParaRPr lang="ja-JP" altLang="en-US" sz="2400" dirty="0" smtClean="0"/>
          </a:p>
          <a:p>
            <a:pPr eaLnBrk="1" hangingPunct="1">
              <a:buFont typeface="Wingdings" pitchFamily="2" charset="2"/>
              <a:buNone/>
            </a:pPr>
            <a:r>
              <a:rPr lang="ja-JP" altLang="en-US" sz="2400" dirty="0" smtClean="0"/>
              <a:t>●企業は顧客のために自らを見つめ、自らの強みと自らの直面する問題を確認し、イノベーション（革新）を推進し、顧客からの反応をフィードバックし、不要なものを廃棄し、評価可能な成果を追求する</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258138</TotalTime>
  <Words>1301</Words>
  <Application>Microsoft Office PowerPoint</Application>
  <PresentationFormat>画面に合わせる (4:3)</PresentationFormat>
  <Paragraphs>185</Paragraphs>
  <Slides>21</Slides>
  <Notes>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アース</vt:lpstr>
      <vt:lpstr>工務店のための プロモーション講座Ｕｓｔ２</vt:lpstr>
      <vt:lpstr>ドラッカーの５つの質問</vt:lpstr>
      <vt:lpstr>理念とは（ドラッカーの言葉）</vt:lpstr>
      <vt:lpstr>理念とは（ドラッカーの言葉）</vt:lpstr>
      <vt:lpstr>「理念」とはなにか（三浦まとめ）</vt:lpstr>
      <vt:lpstr>「ビジョン」とはなにか（三浦まとめ）</vt:lpstr>
      <vt:lpstr>「家づくりポリシー」とはなにか （三浦まとめ）</vt:lpstr>
      <vt:lpstr>顧客とは（ドラッカーの言葉）</vt:lpstr>
      <vt:lpstr>顧客とは（ドラッカーの言葉）</vt:lpstr>
      <vt:lpstr>顧客とは（ドラッカーの言葉）</vt:lpstr>
      <vt:lpstr>「マーケティング」とはなにか（三浦まとめ）</vt:lpstr>
      <vt:lpstr>成果（ドラッカーの言葉）</vt:lpstr>
      <vt:lpstr>計画（ドラッカーの言葉）</vt:lpstr>
      <vt:lpstr>顧客にとっての価値（ドラッカーの言葉）</vt:lpstr>
      <vt:lpstr>これまでとこれからのマーケティング</vt:lpstr>
      <vt:lpstr>協働のマーケティング</vt:lpstr>
      <vt:lpstr>コミュニティの意味</vt:lpstr>
      <vt:lpstr>文化のマーケティング</vt:lpstr>
      <vt:lpstr>精神のマーケティング</vt:lpstr>
      <vt:lpstr>「三方よし」が評価されるとき</vt:lpstr>
      <vt:lpstr>新しいマーケティングの意味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これからの住宅産業は どうなる</dc:title>
  <dc:creator>yusei miura</dc:creator>
  <cp:lastModifiedBy>三浦祐成</cp:lastModifiedBy>
  <cp:revision>392</cp:revision>
  <dcterms:created xsi:type="dcterms:W3CDTF">2008-04-03T04:20:44Z</dcterms:created>
  <dcterms:modified xsi:type="dcterms:W3CDTF">2010-09-14T05:07:23Z</dcterms:modified>
</cp:coreProperties>
</file>